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73" r:id="rId5"/>
    <p:sldId id="264" r:id="rId6"/>
    <p:sldId id="257" r:id="rId7"/>
    <p:sldId id="258" r:id="rId8"/>
    <p:sldId id="259" r:id="rId9"/>
    <p:sldId id="269" r:id="rId10"/>
    <p:sldId id="270" r:id="rId11"/>
    <p:sldId id="271" r:id="rId12"/>
    <p:sldId id="272" r:id="rId13"/>
    <p:sldId id="274" r:id="rId14"/>
    <p:sldId id="261" r:id="rId15"/>
    <p:sldId id="265" r:id="rId16"/>
    <p:sldId id="266" r:id="rId17"/>
    <p:sldId id="267" r:id="rId18"/>
    <p:sldId id="268" r:id="rId19"/>
    <p:sldId id="26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59" autoAdjust="0"/>
    <p:restoredTop sz="94660"/>
  </p:normalViewPr>
  <p:slideViewPr>
    <p:cSldViewPr>
      <p:cViewPr varScale="1">
        <p:scale>
          <a:sx n="69" d="100"/>
          <a:sy n="69" d="100"/>
        </p:scale>
        <p:origin x="-145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16A8D3-B8A9-4EA1-9D86-129FEF7670FA}" type="datetimeFigureOut">
              <a:rPr lang="en-US" smtClean="0"/>
              <a:t>10/16/2011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332570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16A8D3-B8A9-4EA1-9D86-129FEF7670FA}" type="datetimeFigureOut">
              <a:rPr lang="en-US" smtClean="0"/>
              <a:t>10/16/2011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23765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16A8D3-B8A9-4EA1-9D86-129FEF7670FA}" type="datetimeFigureOut">
              <a:rPr lang="en-US" smtClean="0"/>
              <a:t>10/16/2011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3639294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16A8D3-B8A9-4EA1-9D86-129FEF7670FA}" type="datetimeFigureOut">
              <a:rPr lang="en-US" smtClean="0"/>
              <a:t>10/16/2011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1348484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16A8D3-B8A9-4EA1-9D86-129FEF7670FA}" type="datetimeFigureOut">
              <a:rPr lang="en-US" smtClean="0"/>
              <a:t>10/16/2011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207409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16A8D3-B8A9-4EA1-9D86-129FEF7670FA}" type="datetimeFigureOut">
              <a:rPr lang="en-US" smtClean="0"/>
              <a:t>10/16/2011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373562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6A8D3-B8A9-4EA1-9D86-129FEF7670FA}" type="datetimeFigureOut">
              <a:rPr lang="en-US" smtClean="0"/>
              <a:t>10/16/2011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3775658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16A8D3-B8A9-4EA1-9D86-129FEF7670FA}" type="datetimeFigureOut">
              <a:rPr lang="en-US" smtClean="0"/>
              <a:t>10/16/2011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168891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16A8D3-B8A9-4EA1-9D86-129FEF7670FA}" type="datetimeFigureOut">
              <a:rPr lang="en-US" smtClean="0"/>
              <a:t>10/16/2011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416400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16A8D3-B8A9-4EA1-9D86-129FEF7670FA}" type="datetimeFigureOut">
              <a:rPr lang="en-US" smtClean="0"/>
              <a:t>10/16/2011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1000346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16A8D3-B8A9-4EA1-9D86-129FEF7670FA}" type="datetimeFigureOut">
              <a:rPr lang="en-US" smtClean="0"/>
              <a:t>10/16/2011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F8BF7-4723-46D6-AD78-3404A573F282}" type="slidenum">
              <a:rPr lang="en-US" smtClean="0"/>
              <a:t>‹#›</a:t>
            </a:fld>
            <a:endParaRPr lang="en-US"/>
          </a:p>
        </p:txBody>
      </p:sp>
    </p:spTree>
    <p:extLst>
      <p:ext uri="{BB962C8B-B14F-4D97-AF65-F5344CB8AC3E}">
        <p14:creationId xmlns:p14="http://schemas.microsoft.com/office/powerpoint/2010/main" val="2227287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6A8D3-B8A9-4EA1-9D86-129FEF7670FA}" type="datetimeFigureOut">
              <a:rPr lang="en-US" smtClean="0"/>
              <a:t>10/16/2011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F8BF7-4723-46D6-AD78-3404A573F282}" type="slidenum">
              <a:rPr lang="en-US" smtClean="0"/>
              <a:t>‹#›</a:t>
            </a:fld>
            <a:endParaRPr lang="en-US"/>
          </a:p>
        </p:txBody>
      </p:sp>
    </p:spTree>
    <p:extLst>
      <p:ext uri="{BB962C8B-B14F-4D97-AF65-F5344CB8AC3E}">
        <p14:creationId xmlns:p14="http://schemas.microsoft.com/office/powerpoint/2010/main" val="3264798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pcala.com/aps/crueltytipline.ph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learningtogive.org/lessons/unit430/lesson2.html" TargetMode="External"/><Relationship Id="rId2" Type="http://schemas.openxmlformats.org/officeDocument/2006/relationships/hyperlink" Target="http://www.dosomething.org/tipsandtools/11-facts-about-animal-cruelty"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aspca.org/fight-animal-cruelty/reporting-cruelty-faq.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solidFill>
                  <a:srgbClr val="00B050"/>
                </a:solidFill>
              </a:rPr>
              <a:t>Cruelty to Animals</a:t>
            </a:r>
            <a:endParaRPr lang="en-US" sz="6600" dirty="0">
              <a:solidFill>
                <a:srgbClr val="00B050"/>
              </a:solidFill>
            </a:endParaRPr>
          </a:p>
        </p:txBody>
      </p:sp>
      <p:sp>
        <p:nvSpPr>
          <p:cNvPr id="3" name="Subtitle 2"/>
          <p:cNvSpPr>
            <a:spLocks noGrp="1"/>
          </p:cNvSpPr>
          <p:nvPr>
            <p:ph type="subTitle" idx="1"/>
          </p:nvPr>
        </p:nvSpPr>
        <p:spPr/>
        <p:txBody>
          <a:bodyPr>
            <a:normAutofit/>
          </a:bodyPr>
          <a:lstStyle/>
          <a:p>
            <a:r>
              <a:rPr lang="en-US" sz="3600" dirty="0" smtClean="0">
                <a:solidFill>
                  <a:srgbClr val="FF0000"/>
                </a:solidFill>
              </a:rPr>
              <a:t>SJ Lesson</a:t>
            </a:r>
          </a:p>
          <a:p>
            <a:r>
              <a:rPr lang="en-US" sz="3600" dirty="0" smtClean="0">
                <a:solidFill>
                  <a:srgbClr val="FF0000"/>
                </a:solidFill>
              </a:rPr>
              <a:t>10/17/11</a:t>
            </a:r>
            <a:endParaRPr lang="en-US" sz="3600" dirty="0">
              <a:solidFill>
                <a:srgbClr val="FF0000"/>
              </a:solidFill>
            </a:endParaRPr>
          </a:p>
        </p:txBody>
      </p:sp>
      <p:pic>
        <p:nvPicPr>
          <p:cNvPr id="1026" name="Picture 2" descr="http://images2.fanpop.com/images/photos/6300000/Stop-Cruelty-To-Animals-animal-rights-6367092-225-2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533400"/>
            <a:ext cx="2143125" cy="197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870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_fgYANWNpJJE/TPaBTtJcTfI/AAAAAAAAAAc/NklHMTZcpic/s1600/humane+socie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495801"/>
            <a:ext cx="43815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smtClean="0"/>
              <a:t>What is Humane </a:t>
            </a:r>
            <a:r>
              <a:rPr lang="en-US" b="1" dirty="0"/>
              <a:t>T</a:t>
            </a:r>
            <a:r>
              <a:rPr lang="en-US" b="1" dirty="0" smtClean="0"/>
              <a:t>reatment of Animals?</a:t>
            </a:r>
            <a:endParaRPr lang="en-US" b="1" dirty="0"/>
          </a:p>
        </p:txBody>
      </p:sp>
      <p:sp>
        <p:nvSpPr>
          <p:cNvPr id="3" name="Content Placeholder 2"/>
          <p:cNvSpPr>
            <a:spLocks noGrp="1"/>
          </p:cNvSpPr>
          <p:nvPr>
            <p:ph idx="1"/>
          </p:nvPr>
        </p:nvSpPr>
        <p:spPr/>
        <p:txBody>
          <a:bodyPr/>
          <a:lstStyle/>
          <a:p>
            <a:pPr marL="0" indent="0">
              <a:buNone/>
            </a:pPr>
            <a:r>
              <a:rPr lang="en-US" sz="4400" i="1" dirty="0"/>
              <a:t>T</a:t>
            </a:r>
            <a:r>
              <a:rPr lang="en-US" sz="4400" i="1" dirty="0" smtClean="0"/>
              <a:t>he </a:t>
            </a:r>
            <a:r>
              <a:rPr lang="en-US" sz="4400" b="1" i="1" dirty="0" smtClean="0"/>
              <a:t>humane treatment of animals </a:t>
            </a:r>
            <a:r>
              <a:rPr lang="en-US" sz="4400" i="1" dirty="0" smtClean="0"/>
              <a:t>means to care for all animals by fostering kindness, respect, empathy, and a sense of responsibility for their welfare.</a:t>
            </a:r>
            <a:endParaRPr lang="en-US" sz="4400" dirty="0" smtClean="0"/>
          </a:p>
          <a:p>
            <a:pPr marL="0" indent="0">
              <a:buNone/>
            </a:pPr>
            <a:endParaRPr lang="en-US" dirty="0"/>
          </a:p>
        </p:txBody>
      </p:sp>
    </p:spTree>
    <p:extLst>
      <p:ext uri="{BB962C8B-B14F-4D97-AF65-F5344CB8AC3E}">
        <p14:creationId xmlns:p14="http://schemas.microsoft.com/office/powerpoint/2010/main" val="2268586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What is Animal </a:t>
            </a:r>
            <a:r>
              <a:rPr lang="en-US" b="1" dirty="0"/>
              <a:t>E</a:t>
            </a:r>
            <a:r>
              <a:rPr lang="en-US" b="1" dirty="0" smtClean="0"/>
              <a:t>xploitation?</a:t>
            </a:r>
            <a:endParaRPr lang="en-US" b="1" dirty="0"/>
          </a:p>
        </p:txBody>
      </p:sp>
      <p:sp>
        <p:nvSpPr>
          <p:cNvPr id="3" name="Content Placeholder 2"/>
          <p:cNvSpPr>
            <a:spLocks noGrp="1"/>
          </p:cNvSpPr>
          <p:nvPr>
            <p:ph idx="1"/>
          </p:nvPr>
        </p:nvSpPr>
        <p:spPr>
          <a:xfrm>
            <a:off x="457200" y="1676400"/>
            <a:ext cx="8229600" cy="4525963"/>
          </a:xfrm>
        </p:spPr>
        <p:txBody>
          <a:bodyPr>
            <a:normAutofit fontScale="92500" lnSpcReduction="10000"/>
          </a:bodyPr>
          <a:lstStyle/>
          <a:p>
            <a:pPr marL="0" indent="0">
              <a:buNone/>
            </a:pPr>
            <a:r>
              <a:rPr lang="en-US" b="1" dirty="0" smtClean="0">
                <a:effectLst/>
              </a:rPr>
              <a:t>ANIMAL EXPLOITATION: </a:t>
            </a:r>
          </a:p>
          <a:p>
            <a:pPr marL="0" indent="0">
              <a:buNone/>
            </a:pPr>
            <a:r>
              <a:rPr lang="en-US" dirty="0" smtClean="0">
                <a:effectLst/>
              </a:rPr>
              <a:t>Individuals and groups express an opinion that humans have absolute control over animals. They can be used or abused as humans see fit. They are here to serve human purposes without restriction for sports, profit, etc. There are no moral or legal restrictions. Animals exist to meet human needs and enhance human life styles. Often these individuals and groups will ignore the laws of their state regarding the use and exploitation of animals.</a:t>
            </a:r>
          </a:p>
          <a:p>
            <a:endParaRPr lang="en-US" dirty="0"/>
          </a:p>
        </p:txBody>
      </p:sp>
    </p:spTree>
    <p:extLst>
      <p:ext uri="{BB962C8B-B14F-4D97-AF65-F5344CB8AC3E}">
        <p14:creationId xmlns:p14="http://schemas.microsoft.com/office/powerpoint/2010/main" val="965341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http://agent3155.com/wp-content/uploads/2011/06/headerforanimalhorro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5257799" cy="5058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744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rPr>
              <a:t>What is Animal Welfare?</a:t>
            </a:r>
            <a:r>
              <a:rPr lang="en-US" dirty="0" smtClean="0">
                <a:effectLst/>
              </a:rPr>
              <a:t/>
            </a:r>
            <a:br>
              <a:rPr lang="en-US" dirty="0" smtClean="0">
                <a:effectLst/>
              </a:rPr>
            </a:b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effectLst/>
              </a:rPr>
              <a:t>ANIMAL WELFARE:</a:t>
            </a:r>
          </a:p>
          <a:p>
            <a:pPr marL="0" indent="0">
              <a:buNone/>
            </a:pPr>
            <a:r>
              <a:rPr lang="en-US" dirty="0" smtClean="0">
                <a:effectLst/>
              </a:rPr>
              <a:t>Individuals and groups express a responsibility to protect animals from harm. While they feel that animals can be used to meet human needs for food, scientific research, clothing, companionship, work, sport and entertainment, this is to be done in as humanely a manner as possible; fostering kindness, respect, empathy, and a sense of responsibility for both human and nonhuman animals.  They feel that limits should be set on animal use for human purposes and in order to achieve socially acceptable standards, these activities may need to be regulated by law. </a:t>
            </a:r>
            <a:endParaRPr lang="en-US" dirty="0"/>
          </a:p>
        </p:txBody>
      </p:sp>
    </p:spTree>
    <p:extLst>
      <p:ext uri="{BB962C8B-B14F-4D97-AF65-F5344CB8AC3E}">
        <p14:creationId xmlns:p14="http://schemas.microsoft.com/office/powerpoint/2010/main" val="1177098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b="1" dirty="0" smtClean="0"/>
              <a:t>11 Facts About Animal Cruelty</a:t>
            </a:r>
            <a:r>
              <a:rPr lang="en-US" b="1" dirty="0" smtClean="0"/>
              <a:t/>
            </a:r>
            <a:br>
              <a:rPr lang="en-US" b="1" dirty="0" smtClean="0"/>
            </a:br>
            <a:endParaRPr lang="en-US" dirty="0"/>
          </a:p>
        </p:txBody>
      </p:sp>
      <p:sp>
        <p:nvSpPr>
          <p:cNvPr id="3" name="Content Placeholder 2"/>
          <p:cNvSpPr>
            <a:spLocks noGrp="1"/>
          </p:cNvSpPr>
          <p:nvPr>
            <p:ph idx="1"/>
          </p:nvPr>
        </p:nvSpPr>
        <p:spPr>
          <a:xfrm>
            <a:off x="457200" y="1295400"/>
            <a:ext cx="8229600" cy="5105400"/>
          </a:xfrm>
        </p:spPr>
        <p:txBody>
          <a:bodyPr>
            <a:normAutofit fontScale="85000" lnSpcReduction="10000"/>
          </a:bodyPr>
          <a:lstStyle/>
          <a:p>
            <a:pPr marL="514350" indent="-514350">
              <a:buFont typeface="+mj-lt"/>
              <a:buAutoNum type="arabicPeriod"/>
            </a:pPr>
            <a:r>
              <a:rPr lang="en-US" dirty="0" smtClean="0"/>
              <a:t>In many circuses, wild and exotic animals are trained through the use of intimidation and physical abuse. Former circus employees have reported seeing animals beaten, whipped, poked with sharp objects and even burned to force them to learn their routines!</a:t>
            </a:r>
          </a:p>
          <a:p>
            <a:pPr marL="514350" indent="-514350">
              <a:buFont typeface="+mj-lt"/>
              <a:buAutoNum type="arabicPeriod"/>
            </a:pPr>
            <a:r>
              <a:rPr lang="en-US" dirty="0" smtClean="0"/>
              <a:t>Elephants who perform in circuses are often kept in chains for as long as 23 hours a day from the time they are babies.</a:t>
            </a:r>
          </a:p>
          <a:p>
            <a:pPr marL="514350" indent="-514350">
              <a:buFont typeface="+mj-lt"/>
              <a:buAutoNum type="arabicPeriod"/>
            </a:pPr>
            <a:r>
              <a:rPr lang="en-US" dirty="0" smtClean="0"/>
              <a:t>More than 25 million vertebrate animals are used in testing in the United States each year. When invertebrate animals are thrown into the mix, the estimated number rises to as high as 100 million.</a:t>
            </a:r>
          </a:p>
          <a:p>
            <a:pPr marL="0" indent="0">
              <a:buNone/>
            </a:pPr>
            <a:endParaRPr lang="en-US" dirty="0"/>
          </a:p>
        </p:txBody>
      </p:sp>
    </p:spTree>
    <p:extLst>
      <p:ext uri="{BB962C8B-B14F-4D97-AF65-F5344CB8AC3E}">
        <p14:creationId xmlns:p14="http://schemas.microsoft.com/office/powerpoint/2010/main" val="4104586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11 Facts About Animal Cruelty</a:t>
            </a:r>
            <a:endParaRPr lang="en-US" dirty="0"/>
          </a:p>
        </p:txBody>
      </p:sp>
      <p:sp>
        <p:nvSpPr>
          <p:cNvPr id="3" name="Content Placeholder 2"/>
          <p:cNvSpPr>
            <a:spLocks noGrp="1"/>
          </p:cNvSpPr>
          <p:nvPr>
            <p:ph idx="1"/>
          </p:nvPr>
        </p:nvSpPr>
        <p:spPr>
          <a:xfrm>
            <a:off x="457200" y="1447800"/>
            <a:ext cx="8229600" cy="5029200"/>
          </a:xfrm>
        </p:spPr>
        <p:txBody>
          <a:bodyPr>
            <a:normAutofit fontScale="70000" lnSpcReduction="20000"/>
          </a:bodyPr>
          <a:lstStyle/>
          <a:p>
            <a:pPr marL="514350" indent="-514350">
              <a:buAutoNum type="arabicPeriod" startAt="4"/>
            </a:pPr>
            <a:r>
              <a:rPr lang="en-US" sz="3400" dirty="0" smtClean="0"/>
              <a:t>By 2022, 22% of all species will be extinct if no action is taken. </a:t>
            </a:r>
          </a:p>
          <a:p>
            <a:pPr marL="514350" indent="-514350">
              <a:buAutoNum type="arabicPeriod" startAt="4"/>
            </a:pPr>
            <a:r>
              <a:rPr lang="en-US" sz="3400" dirty="0" smtClean="0"/>
              <a:t>If you live in Pennsylvania, California, Florida, Rhode Island, Illinois,    Virginia, Oregon, New York, New Jersey and Vermont you have the legal right to refuse to participate in dissection in class! In Louisiana, there is a State resolution and in Massachusetts, Maine, Maryland and New Mexico, there are Departments of Education resolutions in place that allow you to refuse to dissect, although it hasn’t yet become a law.</a:t>
            </a:r>
          </a:p>
          <a:p>
            <a:pPr marL="514350" indent="-514350">
              <a:buAutoNum type="arabicPeriod" startAt="4"/>
            </a:pPr>
            <a:r>
              <a:rPr lang="en-US" sz="3400" dirty="0" smtClean="0"/>
              <a:t>Dog fighting and cock-fighting are illegal in all 50 states.</a:t>
            </a:r>
          </a:p>
          <a:p>
            <a:pPr marL="514350" indent="-514350">
              <a:buAutoNum type="arabicPeriod" startAt="4"/>
            </a:pPr>
            <a:r>
              <a:rPr lang="en-US" sz="3400" dirty="0" smtClean="0"/>
              <a:t>It is estimated that on average it takes 1,000 dogs to maintain a mid-sized racetrack operation. New greyhounds are continually entering the system to replace greyhounds that grade-off due to injury, age or poor performance. There are currently over 30 tracks operating in the United States.</a:t>
            </a:r>
          </a:p>
          <a:p>
            <a:endParaRPr lang="en-US" dirty="0"/>
          </a:p>
        </p:txBody>
      </p:sp>
    </p:spTree>
    <p:extLst>
      <p:ext uri="{BB962C8B-B14F-4D97-AF65-F5344CB8AC3E}">
        <p14:creationId xmlns:p14="http://schemas.microsoft.com/office/powerpoint/2010/main" val="2446715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11 Facts About Animal Cruelty</a:t>
            </a:r>
            <a:endParaRPr lang="en-US" dirty="0"/>
          </a:p>
        </p:txBody>
      </p:sp>
      <p:sp>
        <p:nvSpPr>
          <p:cNvPr id="3" name="Content Placeholder 2"/>
          <p:cNvSpPr>
            <a:spLocks noGrp="1"/>
          </p:cNvSpPr>
          <p:nvPr>
            <p:ph idx="1"/>
          </p:nvPr>
        </p:nvSpPr>
        <p:spPr>
          <a:xfrm>
            <a:off x="457200" y="1371600"/>
            <a:ext cx="8229600" cy="5105400"/>
          </a:xfrm>
        </p:spPr>
        <p:txBody>
          <a:bodyPr>
            <a:normAutofit fontScale="70000" lnSpcReduction="20000"/>
          </a:bodyPr>
          <a:lstStyle/>
          <a:p>
            <a:pPr marL="0" indent="0">
              <a:buNone/>
            </a:pPr>
            <a:r>
              <a:rPr lang="en-US" sz="3400" dirty="0" smtClean="0"/>
              <a:t>8. Tens of thousands of wild and domesticated horses from the United States are cruelly slaughtered every year to be used for horse meat in Europe and Asia. Since the last horse slaughter plants in the U.S. were closed in 2007, thousands of horses have been shipped to Canada and Mexico for slaughter.</a:t>
            </a:r>
          </a:p>
          <a:p>
            <a:pPr marL="0" indent="0">
              <a:buNone/>
            </a:pPr>
            <a:endParaRPr lang="en-US" sz="3400" dirty="0" smtClean="0"/>
          </a:p>
          <a:p>
            <a:pPr marL="0" indent="0">
              <a:buNone/>
            </a:pPr>
            <a:r>
              <a:rPr lang="en-US" sz="3400" dirty="0" smtClean="0"/>
              <a:t>9. Many studies have found a link between cruelty to animals and other forms of interpersonal violence.</a:t>
            </a:r>
          </a:p>
          <a:p>
            <a:pPr marL="0" indent="0">
              <a:buNone/>
            </a:pPr>
            <a:endParaRPr lang="en-US" sz="3400" dirty="0" smtClean="0"/>
          </a:p>
          <a:p>
            <a:pPr marL="0" indent="0">
              <a:buNone/>
            </a:pPr>
            <a:r>
              <a:rPr lang="en-US" sz="3400" dirty="0" smtClean="0"/>
              <a:t>10. Neglect and abandonment are the most common forms of companion animal abuse in the United States.</a:t>
            </a:r>
          </a:p>
          <a:p>
            <a:pPr marL="0" indent="0">
              <a:buNone/>
            </a:pPr>
            <a:endParaRPr lang="en-US" sz="3400" dirty="0" smtClean="0"/>
          </a:p>
          <a:p>
            <a:pPr marL="0" indent="0">
              <a:buNone/>
            </a:pPr>
            <a:r>
              <a:rPr lang="en-US" sz="3400" dirty="0" smtClean="0"/>
              <a:t>11. A fur coat is pretty cool—for an animal to wear. Eighteen red foxes are killed to make one fox-fur coat, 55 minks to make a mink coat.</a:t>
            </a:r>
          </a:p>
          <a:p>
            <a:endParaRPr lang="en-US" dirty="0"/>
          </a:p>
        </p:txBody>
      </p:sp>
    </p:spTree>
    <p:extLst>
      <p:ext uri="{BB962C8B-B14F-4D97-AF65-F5344CB8AC3E}">
        <p14:creationId xmlns:p14="http://schemas.microsoft.com/office/powerpoint/2010/main" val="1137005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b="1" dirty="0" smtClean="0"/>
              <a:t>How to Recognize Animal Cruelty</a:t>
            </a:r>
            <a:endParaRPr lang="en-US" b="1" dirty="0"/>
          </a:p>
        </p:txBody>
      </p:sp>
      <p:sp>
        <p:nvSpPr>
          <p:cNvPr id="3" name="Content Placeholder 2"/>
          <p:cNvSpPr>
            <a:spLocks noGrp="1"/>
          </p:cNvSpPr>
          <p:nvPr>
            <p:ph idx="1"/>
          </p:nvPr>
        </p:nvSpPr>
        <p:spPr>
          <a:xfrm>
            <a:off x="457200" y="1066800"/>
            <a:ext cx="8229600" cy="5791200"/>
          </a:xfrm>
        </p:spPr>
        <p:txBody>
          <a:bodyPr>
            <a:normAutofit fontScale="25000" lnSpcReduction="20000"/>
          </a:bodyPr>
          <a:lstStyle/>
          <a:p>
            <a:pPr marL="0" indent="0">
              <a:buNone/>
            </a:pPr>
            <a:r>
              <a:rPr lang="en-US" sz="7200" b="1" dirty="0" smtClean="0"/>
              <a:t>Physical Signs </a:t>
            </a:r>
          </a:p>
          <a:p>
            <a:r>
              <a:rPr lang="en-US" sz="7200" dirty="0" smtClean="0"/>
              <a:t>Collar so tight that it has caused a neck wound or has become embedded in the pet’s neck </a:t>
            </a:r>
            <a:br>
              <a:rPr lang="en-US" sz="7200" dirty="0" smtClean="0"/>
            </a:br>
            <a:endParaRPr lang="en-US" sz="7200" dirty="0" smtClean="0"/>
          </a:p>
          <a:p>
            <a:r>
              <a:rPr lang="en-US" sz="7200" dirty="0" smtClean="0"/>
              <a:t>Open wounds, signs of multiple healed wounds or an ongoing injury or illness that isn’t being treated </a:t>
            </a:r>
            <a:br>
              <a:rPr lang="en-US" sz="7200" dirty="0" smtClean="0"/>
            </a:br>
            <a:endParaRPr lang="en-US" sz="7200" dirty="0" smtClean="0"/>
          </a:p>
          <a:p>
            <a:r>
              <a:rPr lang="en-US" sz="7200" dirty="0" smtClean="0"/>
              <a:t>Untreated skin conditions that have caused loss of hair, scaly skin, bumps or rashes </a:t>
            </a:r>
            <a:br>
              <a:rPr lang="en-US" sz="7200" dirty="0" smtClean="0"/>
            </a:br>
            <a:endParaRPr lang="en-US" sz="7200" dirty="0" smtClean="0"/>
          </a:p>
          <a:p>
            <a:r>
              <a:rPr lang="en-US" sz="7200" dirty="0" smtClean="0"/>
              <a:t>Extreme thinness or emaciation—bones may be visible </a:t>
            </a:r>
            <a:br>
              <a:rPr lang="en-US" sz="7200" dirty="0" smtClean="0"/>
            </a:br>
            <a:endParaRPr lang="en-US" sz="7200" dirty="0" smtClean="0"/>
          </a:p>
          <a:p>
            <a:r>
              <a:rPr lang="en-US" sz="7200" dirty="0" smtClean="0"/>
              <a:t>Fur infested with fleas, ticks or other parasites </a:t>
            </a:r>
            <a:br>
              <a:rPr lang="en-US" sz="7200" dirty="0" smtClean="0"/>
            </a:br>
            <a:endParaRPr lang="en-US" sz="7200" dirty="0" smtClean="0"/>
          </a:p>
          <a:p>
            <a:r>
              <a:rPr lang="en-US" sz="7200" dirty="0" smtClean="0"/>
              <a:t>Patches of bumpy, scaly skin rashes </a:t>
            </a:r>
            <a:br>
              <a:rPr lang="en-US" sz="7200" dirty="0" smtClean="0"/>
            </a:br>
            <a:endParaRPr lang="en-US" sz="7200" dirty="0" smtClean="0"/>
          </a:p>
          <a:p>
            <a:r>
              <a:rPr lang="en-US" sz="7200" dirty="0" smtClean="0"/>
              <a:t>Signs of inadequate grooming, such as extreme matting of fur, overgrown nails and dirty coat </a:t>
            </a:r>
            <a:br>
              <a:rPr lang="en-US" sz="7200" dirty="0" smtClean="0"/>
            </a:br>
            <a:endParaRPr lang="en-US" sz="7200" dirty="0" smtClean="0"/>
          </a:p>
          <a:p>
            <a:r>
              <a:rPr lang="en-US" sz="7200" dirty="0" smtClean="0"/>
              <a:t>Weakness, limping or the inability to stand or walk normally </a:t>
            </a:r>
            <a:br>
              <a:rPr lang="en-US" sz="7200" dirty="0" smtClean="0"/>
            </a:br>
            <a:endParaRPr lang="en-US" sz="7200" dirty="0" smtClean="0"/>
          </a:p>
          <a:p>
            <a:r>
              <a:rPr lang="en-US" sz="7200" dirty="0" smtClean="0"/>
              <a:t>Heavy discharge from eyes or nose </a:t>
            </a:r>
            <a:br>
              <a:rPr lang="en-US" sz="7200" dirty="0" smtClean="0"/>
            </a:br>
            <a:endParaRPr lang="en-US" sz="7200" dirty="0" smtClean="0"/>
          </a:p>
          <a:p>
            <a:r>
              <a:rPr lang="en-US" sz="7200" dirty="0" smtClean="0"/>
              <a:t>An owner striking or otherwise physically abusing an animal </a:t>
            </a:r>
            <a:br>
              <a:rPr lang="en-US" sz="7200" dirty="0" smtClean="0"/>
            </a:br>
            <a:endParaRPr lang="en-US" b="1" dirty="0" smtClean="0"/>
          </a:p>
          <a:p>
            <a:endParaRPr lang="en-US" dirty="0"/>
          </a:p>
        </p:txBody>
      </p:sp>
    </p:spTree>
    <p:extLst>
      <p:ext uri="{BB962C8B-B14F-4D97-AF65-F5344CB8AC3E}">
        <p14:creationId xmlns:p14="http://schemas.microsoft.com/office/powerpoint/2010/main" val="4113814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Recognize Animal Cruelty</a:t>
            </a:r>
            <a:endParaRPr lang="en-US" b="1"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smtClean="0"/>
              <a:t>Environmental Signs </a:t>
            </a:r>
          </a:p>
          <a:p>
            <a:r>
              <a:rPr lang="en-US" sz="3400" dirty="0" smtClean="0"/>
              <a:t>Pets are tied up alone outside for long periods of time without adequate food or water, or with food or water that is unsanitary </a:t>
            </a:r>
            <a:br>
              <a:rPr lang="en-US" sz="3400" dirty="0" smtClean="0"/>
            </a:br>
            <a:endParaRPr lang="en-US" sz="3400" dirty="0" smtClean="0"/>
          </a:p>
          <a:p>
            <a:r>
              <a:rPr lang="en-US" sz="3400" dirty="0" smtClean="0"/>
              <a:t>Pets are kept outside in inclement weather without access to adequate shelter </a:t>
            </a:r>
            <a:br>
              <a:rPr lang="en-US" sz="3400" dirty="0" smtClean="0"/>
            </a:br>
            <a:endParaRPr lang="en-US" sz="3400" dirty="0" smtClean="0"/>
          </a:p>
          <a:p>
            <a:r>
              <a:rPr lang="en-US" sz="3400" dirty="0" smtClean="0"/>
              <a:t>Pets are kept in an area littered with feces, garbage, broken glass or other objects that could harm them </a:t>
            </a:r>
            <a:br>
              <a:rPr lang="en-US" sz="3400" dirty="0" smtClean="0"/>
            </a:br>
            <a:endParaRPr lang="en-US" sz="3400" dirty="0" smtClean="0"/>
          </a:p>
          <a:p>
            <a:r>
              <a:rPr lang="en-US" sz="3400" dirty="0" smtClean="0"/>
              <a:t>Animals are housed in kennels or cages (very often crowded in with other animals) that are too small to allow them to stand, turn around and make normal movements possibly with too many other animals </a:t>
            </a:r>
          </a:p>
          <a:p>
            <a:endParaRPr lang="en-US" b="1" dirty="0" smtClean="0"/>
          </a:p>
          <a:p>
            <a:endParaRPr lang="en-US" dirty="0"/>
          </a:p>
        </p:txBody>
      </p:sp>
    </p:spTree>
    <p:extLst>
      <p:ext uri="{BB962C8B-B14F-4D97-AF65-F5344CB8AC3E}">
        <p14:creationId xmlns:p14="http://schemas.microsoft.com/office/powerpoint/2010/main" val="1812220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is it Important to Report Animal Cruelty?</a:t>
            </a:r>
            <a:endParaRPr lang="en-US" b="1" dirty="0"/>
          </a:p>
        </p:txBody>
      </p:sp>
      <p:sp>
        <p:nvSpPr>
          <p:cNvPr id="3" name="Content Placeholder 2"/>
          <p:cNvSpPr>
            <a:spLocks noGrp="1"/>
          </p:cNvSpPr>
          <p:nvPr>
            <p:ph idx="1"/>
          </p:nvPr>
        </p:nvSpPr>
        <p:spPr/>
        <p:txBody>
          <a:bodyPr/>
          <a:lstStyle/>
          <a:p>
            <a:r>
              <a:rPr lang="en-US" dirty="0"/>
              <a:t>The ASPCA Humane Law Enforcement department finds out about most instances of animal abuse in </a:t>
            </a:r>
            <a:r>
              <a:rPr lang="en-US" dirty="0" smtClean="0"/>
              <a:t>California </a:t>
            </a:r>
            <a:r>
              <a:rPr lang="en-US" dirty="0"/>
              <a:t>through phone calls from concerned citizens who witness cruelty in their neighborhoods. </a:t>
            </a:r>
            <a:endParaRPr lang="en-US" dirty="0" smtClean="0"/>
          </a:p>
          <a:p>
            <a:r>
              <a:rPr lang="en-US" dirty="0" smtClean="0"/>
              <a:t>Without </a:t>
            </a:r>
            <a:r>
              <a:rPr lang="en-US" dirty="0"/>
              <a:t>tips from the public, many animals would remain in abusive circumstances, mute and unable to defend themselves.</a:t>
            </a:r>
          </a:p>
        </p:txBody>
      </p:sp>
    </p:spTree>
    <p:extLst>
      <p:ext uri="{BB962C8B-B14F-4D97-AF65-F5344CB8AC3E}">
        <p14:creationId xmlns:p14="http://schemas.microsoft.com/office/powerpoint/2010/main" val="2310981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do I Report </a:t>
            </a:r>
            <a:r>
              <a:rPr lang="en-US" b="1" dirty="0"/>
              <a:t>A</a:t>
            </a:r>
            <a:r>
              <a:rPr lang="en-US" b="1" dirty="0" smtClean="0"/>
              <a:t>nimal Cruelty?</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Notify the Law Enforcement Division of SPCA(Society for the Prevention of Cruelty to Animals).  </a:t>
            </a:r>
          </a:p>
          <a:p>
            <a:r>
              <a:rPr lang="en-US" dirty="0" smtClean="0"/>
              <a:t>You can report animal cruelty </a:t>
            </a:r>
            <a:r>
              <a:rPr lang="en-US" dirty="0"/>
              <a:t>online at </a:t>
            </a:r>
            <a:r>
              <a:rPr lang="en-US" dirty="0">
                <a:hlinkClick r:id="rId2"/>
              </a:rPr>
              <a:t>http://</a:t>
            </a:r>
            <a:r>
              <a:rPr lang="en-US" dirty="0" smtClean="0">
                <a:hlinkClick r:id="rId2"/>
              </a:rPr>
              <a:t>spcala.com/aps/crueltytipline.php</a:t>
            </a:r>
            <a:r>
              <a:rPr lang="en-US" dirty="0" smtClean="0"/>
              <a:t> or by calling (800)540-7722.  </a:t>
            </a:r>
          </a:p>
          <a:p>
            <a:r>
              <a:rPr lang="en-US" dirty="0"/>
              <a:t>Remember that </a:t>
            </a:r>
            <a:r>
              <a:rPr lang="en-US" dirty="0" smtClean="0"/>
              <a:t>intentional </a:t>
            </a:r>
            <a:r>
              <a:rPr lang="en-US" dirty="0"/>
              <a:t>cruelty, or abuse, is knowingly depriving an animal of food, water, shelter or veterinary care or maliciously torturing, maiming, mutilating, or killing an animal. Both types of allegations can be felonies or misdemeanors. </a:t>
            </a:r>
            <a:r>
              <a:rPr lang="en-US" b="1" dirty="0"/>
              <a:t>If you suspect cruelty, report it</a:t>
            </a:r>
            <a:r>
              <a:rPr lang="en-US" dirty="0"/>
              <a:t>.</a:t>
            </a:r>
          </a:p>
          <a:p>
            <a:endParaRPr lang="en-US" dirty="0"/>
          </a:p>
        </p:txBody>
      </p:sp>
    </p:spTree>
    <p:extLst>
      <p:ext uri="{BB962C8B-B14F-4D97-AF65-F5344CB8AC3E}">
        <p14:creationId xmlns:p14="http://schemas.microsoft.com/office/powerpoint/2010/main" val="34258146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iki.washjeff.edu/download/attachments/15599539/kittydogear_g1md.jpg?version=1&amp;modificationDate=1209564318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685800"/>
            <a:ext cx="4495800" cy="32385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endParaRPr lang="en-US" dirty="0" smtClean="0"/>
          </a:p>
          <a:p>
            <a:endParaRPr lang="en-US" dirty="0"/>
          </a:p>
          <a:p>
            <a:endParaRPr lang="en-US" dirty="0" smtClean="0"/>
          </a:p>
          <a:p>
            <a:endParaRPr lang="en-US" dirty="0"/>
          </a:p>
          <a:p>
            <a:pPr marL="0" indent="0" algn="ctr">
              <a:buNone/>
            </a:pPr>
            <a:r>
              <a:rPr lang="en-US" sz="4400" dirty="0" smtClean="0"/>
              <a:t>Help ensure that all animals are in a safe and happy home!</a:t>
            </a:r>
          </a:p>
        </p:txBody>
      </p:sp>
    </p:spTree>
    <p:extLst>
      <p:ext uri="{BB962C8B-B14F-4D97-AF65-F5344CB8AC3E}">
        <p14:creationId xmlns:p14="http://schemas.microsoft.com/office/powerpoint/2010/main" val="1719497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rlv.zcache.com/no_excuse_for_animal_abuse_poster-p228767341657967583t5wm_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162424"/>
            <a:ext cx="3810000" cy="29241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effectLst/>
              </a:rPr>
              <a:t>A Case for Animal Cruelty or Not?</a:t>
            </a:r>
            <a:endParaRPr lang="en-US" b="1" dirty="0"/>
          </a:p>
        </p:txBody>
      </p:sp>
      <p:sp>
        <p:nvSpPr>
          <p:cNvPr id="3" name="Content Placeholder 2"/>
          <p:cNvSpPr>
            <a:spLocks noGrp="1"/>
          </p:cNvSpPr>
          <p:nvPr>
            <p:ph idx="1"/>
          </p:nvPr>
        </p:nvSpPr>
        <p:spPr>
          <a:xfrm>
            <a:off x="457200" y="1676400"/>
            <a:ext cx="8229600" cy="4525963"/>
          </a:xfrm>
        </p:spPr>
        <p:txBody>
          <a:bodyPr/>
          <a:lstStyle/>
          <a:p>
            <a:pPr marL="0" indent="0">
              <a:buNone/>
            </a:pPr>
            <a:r>
              <a:rPr lang="en-US" dirty="0" smtClean="0"/>
              <a:t>Directions: As a group we will look at four cases. You will decide whether the case is considered animal cruelty or not. We will need a student to write peers responses on the board. Once everyone has shared their opinion, we will take a class vote for each case. </a:t>
            </a:r>
            <a:endParaRPr lang="en-US" dirty="0"/>
          </a:p>
        </p:txBody>
      </p:sp>
      <p:pic>
        <p:nvPicPr>
          <p:cNvPr id="6146" name="Picture 2" descr="http://dingo.care2.com/pictures/c2c/share/55/551/160/551608_3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62424"/>
            <a:ext cx="2686050" cy="2695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993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okerlegal.com/wp-content/uploads/2011/05/court-ord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2857500" cy="1752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Case #1</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effectLst/>
              </a:rPr>
              <a:t>The local Parks department has declared that the township is being overrun by deer. The population has grown so quickly that the food supply has not been able to keep pace. Deer are ruining crops and killing trees as a result of stripping bark from their trunks. A township task force is recommending an extended sports hunting season and lifting the limit of one deer per hunter to two deer per hunter. Cruel or Not Cruel? Why?</a:t>
            </a:r>
            <a:endParaRPr lang="en-US" dirty="0"/>
          </a:p>
        </p:txBody>
      </p:sp>
    </p:spTree>
    <p:extLst>
      <p:ext uri="{BB962C8B-B14F-4D97-AF65-F5344CB8AC3E}">
        <p14:creationId xmlns:p14="http://schemas.microsoft.com/office/powerpoint/2010/main" val="2031433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readersandrootworkers.org/images/thumb/d/d0/Court-case-legal-matters.jpg/300px-Court-case-legal-matt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752600" cy="26098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Case #2</a:t>
            </a:r>
            <a:endParaRPr lang="en-US" b="1" dirty="0"/>
          </a:p>
        </p:txBody>
      </p:sp>
      <p:sp>
        <p:nvSpPr>
          <p:cNvPr id="3" name="Content Placeholder 2"/>
          <p:cNvSpPr>
            <a:spLocks noGrp="1"/>
          </p:cNvSpPr>
          <p:nvPr>
            <p:ph idx="1"/>
          </p:nvPr>
        </p:nvSpPr>
        <p:spPr/>
        <p:txBody>
          <a:bodyPr/>
          <a:lstStyle/>
          <a:p>
            <a:pPr marL="0" indent="0">
              <a:buNone/>
            </a:pPr>
            <a:r>
              <a:rPr lang="en-US" dirty="0" smtClean="0">
                <a:effectLst/>
              </a:rPr>
              <a:t>Bull fighting is a form of entertainment in France, Spain, Portugal, Mexico, and Latin America. During a bullfight, bulls are deliberately angered and injured, and the finale is often the death of the bull.  Supporters of bullfighting argue that it is a culturally important tradition, just as rodeos are in other parts of the world. Cruel or Not Cruel? Why?</a:t>
            </a:r>
            <a:endParaRPr lang="en-US" dirty="0"/>
          </a:p>
        </p:txBody>
      </p:sp>
    </p:spTree>
    <p:extLst>
      <p:ext uri="{BB962C8B-B14F-4D97-AF65-F5344CB8AC3E}">
        <p14:creationId xmlns:p14="http://schemas.microsoft.com/office/powerpoint/2010/main" val="63646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Case #3</a:t>
            </a:r>
            <a:endParaRPr lang="en-US" b="1" dirty="0"/>
          </a:p>
        </p:txBody>
      </p:sp>
      <p:sp>
        <p:nvSpPr>
          <p:cNvPr id="3" name="Content Placeholder 2"/>
          <p:cNvSpPr>
            <a:spLocks noGrp="1"/>
          </p:cNvSpPr>
          <p:nvPr>
            <p:ph idx="1"/>
          </p:nvPr>
        </p:nvSpPr>
        <p:spPr/>
        <p:txBody>
          <a:bodyPr/>
          <a:lstStyle/>
          <a:p>
            <a:pPr marL="0" indent="0">
              <a:buNone/>
            </a:pPr>
            <a:r>
              <a:rPr lang="en-US" dirty="0" smtClean="0">
                <a:effectLst/>
              </a:rPr>
              <a:t>Ethel, a 30-year-old performing circus </a:t>
            </a:r>
          </a:p>
          <a:p>
            <a:pPr marL="0" indent="0">
              <a:buNone/>
            </a:pPr>
            <a:r>
              <a:rPr lang="en-US" dirty="0" smtClean="0">
                <a:effectLst/>
              </a:rPr>
              <a:t>elephant, has developed arthritis in her hind legs rendering her unable to perform. Concerned that she would be unable to survive without constant attention and care, her owner has applied for a permit to put her down. Cruel or Not Cruel? Why?</a:t>
            </a:r>
            <a:endParaRPr lang="en-US" dirty="0"/>
          </a:p>
        </p:txBody>
      </p:sp>
      <p:pic>
        <p:nvPicPr>
          <p:cNvPr id="9218" name="Picture 2" descr="http://richardjwhite.files.wordpress.com/2009/07/circus-elepha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34636"/>
            <a:ext cx="2095500" cy="2251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193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battlegroundtampabay.com/wp-content/uploads/2011/04/greyhound-rac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475" y="5029200"/>
            <a:ext cx="3057525"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Case #4</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effectLst/>
              </a:rPr>
              <a:t>Greyhound Racing is an important part of the economy in some cities. There are currently 34 tracks in 13 states. It takes an average of 1000 greyhounds to keep a track running.  Racing greyhounds are considered by their breeders to be short term, disposable investments, and between 5,000 and 9,000 greyhounds are killed each year. Cruel or Not Cruel? Why?</a:t>
            </a:r>
            <a:br>
              <a:rPr lang="en-US" dirty="0" smtClean="0">
                <a:effectLst/>
              </a:rPr>
            </a:br>
            <a:endParaRPr lang="en-US" dirty="0"/>
          </a:p>
        </p:txBody>
      </p:sp>
    </p:spTree>
    <p:extLst>
      <p:ext uri="{BB962C8B-B14F-4D97-AF65-F5344CB8AC3E}">
        <p14:creationId xmlns:p14="http://schemas.microsoft.com/office/powerpoint/2010/main" val="15822484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hlinkClick r:id="rId2"/>
              </a:rPr>
              <a:t>http://www.dosomething.org/tipsandtools/11-facts-about-animal-cruelty</a:t>
            </a:r>
            <a:endParaRPr lang="en-US" dirty="0" smtClean="0"/>
          </a:p>
          <a:p>
            <a:r>
              <a:rPr lang="en-US" dirty="0" smtClean="0">
                <a:hlinkClick r:id="rId3"/>
              </a:rPr>
              <a:t>http://learningtogive.org/lessons/unit430/lesson2.html</a:t>
            </a:r>
            <a:endParaRPr lang="en-US" dirty="0" smtClean="0"/>
          </a:p>
          <a:p>
            <a:r>
              <a:rPr lang="en-US" dirty="0">
                <a:hlinkClick r:id="rId4"/>
              </a:rPr>
              <a:t>http://</a:t>
            </a:r>
            <a:r>
              <a:rPr lang="en-US" dirty="0" smtClean="0">
                <a:hlinkClick r:id="rId4"/>
              </a:rPr>
              <a:t>www.aspca.org/fight-animal-cruelty/reporting-cruelty-faq.aspx</a:t>
            </a:r>
            <a:endParaRPr lang="en-US" dirty="0" smtClean="0"/>
          </a:p>
          <a:p>
            <a:endParaRPr lang="en-US" dirty="0"/>
          </a:p>
        </p:txBody>
      </p:sp>
      <p:pic>
        <p:nvPicPr>
          <p:cNvPr id="11266" name="Picture 2" descr="http://www.almightydad.com/wp-content/uploads/2011/04/resources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475" y="4800600"/>
            <a:ext cx="3438525"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633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1095</Words>
  <Application>Microsoft Office PowerPoint</Application>
  <PresentationFormat>On-screen Show (4:3)</PresentationFormat>
  <Paragraphs>73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Cruelty to Animals</vt:lpstr>
      <vt:lpstr>What is Humane Treatment of Animals?</vt:lpstr>
      <vt:lpstr>What is Animal Exploitation?</vt:lpstr>
      <vt:lpstr>PowerPoint Presentation</vt:lpstr>
      <vt:lpstr>What is Animal Welfare? </vt:lpstr>
      <vt:lpstr>11 Facts About Animal Cruelty </vt:lpstr>
      <vt:lpstr>11 Facts About Animal Cruelty</vt:lpstr>
      <vt:lpstr>11 Facts About Animal Cruelty</vt:lpstr>
      <vt:lpstr>How to Recognize Animal Cruelty</vt:lpstr>
      <vt:lpstr>How to Recognize Animal Cruelty</vt:lpstr>
      <vt:lpstr>Why is it Important to Report Animal Cruelty?</vt:lpstr>
      <vt:lpstr>How do I Report Animal Cruelty?</vt:lpstr>
      <vt:lpstr>PowerPoint Presentation</vt:lpstr>
      <vt:lpstr>A Case for Animal Cruelty or Not?</vt:lpstr>
      <vt:lpstr>Case #1</vt:lpstr>
      <vt:lpstr>Case #2</vt:lpstr>
      <vt:lpstr>Case #3</vt:lpstr>
      <vt:lpstr>Case #4</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Law</dc:creator>
  <cp:lastModifiedBy>Lisa Law</cp:lastModifiedBy>
  <cp:revision>16</cp:revision>
  <dcterms:created xsi:type="dcterms:W3CDTF">2011-10-16T03:07:37Z</dcterms:created>
  <dcterms:modified xsi:type="dcterms:W3CDTF">2011-10-16T23:38:09Z</dcterms:modified>
</cp:coreProperties>
</file>